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290" r:id="rId3"/>
    <p:sldId id="289" r:id="rId4"/>
    <p:sldId id="408" r:id="rId5"/>
    <p:sldId id="459" r:id="rId6"/>
    <p:sldId id="413" r:id="rId7"/>
    <p:sldId id="417" r:id="rId8"/>
    <p:sldId id="415" r:id="rId9"/>
    <p:sldId id="416" r:id="rId10"/>
    <p:sldId id="407" r:id="rId11"/>
    <p:sldId id="443" r:id="rId12"/>
    <p:sldId id="409" r:id="rId13"/>
    <p:sldId id="431" r:id="rId14"/>
    <p:sldId id="460" r:id="rId15"/>
    <p:sldId id="444" r:id="rId16"/>
    <p:sldId id="447" r:id="rId17"/>
    <p:sldId id="448" r:id="rId18"/>
    <p:sldId id="449" r:id="rId19"/>
    <p:sldId id="450" r:id="rId20"/>
    <p:sldId id="451" r:id="rId21"/>
    <p:sldId id="452" r:id="rId22"/>
    <p:sldId id="454" r:id="rId23"/>
    <p:sldId id="455" r:id="rId24"/>
    <p:sldId id="456" r:id="rId25"/>
    <p:sldId id="457" r:id="rId26"/>
    <p:sldId id="458" r:id="rId27"/>
    <p:sldId id="266" r:id="rId28"/>
    <p:sldId id="261" r:id="rId29"/>
    <p:sldId id="3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EB9"/>
    <a:srgbClr val="E4B79D"/>
    <a:srgbClr val="4D7E24"/>
    <a:srgbClr val="FFFFFF"/>
    <a:srgbClr val="5B952B"/>
    <a:srgbClr val="373577"/>
    <a:srgbClr val="D1AEE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9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ECA1E-87D8-422E-9927-F243A41EE1BA}" type="datetimeFigureOut">
              <a:rPr lang="de-AT" smtClean="0"/>
              <a:t>10.06.2021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DFDBC-6085-4B16-86D9-01C286984C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454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5641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7147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0304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8292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2676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6482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5904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7950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0470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516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217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0897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0408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341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60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506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892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5023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197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8285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DFDBC-6085-4B16-86D9-01C286984CC9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537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1FE04-D087-4EB3-AA05-FA25D1E67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D19D5-3276-4B3A-87F1-91064A068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FFDE5-31AC-4D80-BCD9-3D3252C4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3B40-0C32-4EE1-BC1A-19443A1DDB38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9F554-26BE-4AFB-8D35-6BC13FE5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39861-9DB8-4A5F-B433-060872A4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380-2697-4024-A1E5-D30F218881B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7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A1D2-35A8-4544-8DB6-52C6B037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97BD0-58F5-497C-9348-8577B13C5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62594-A5D9-478E-AD8F-794E96097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3B40-0C32-4EE1-BC1A-19443A1DDB38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0DBD5-FF57-49A7-81EB-DBE25342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C22F-5AAE-4F51-A16D-4C324FD8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380-2697-4024-A1E5-D30F218881B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5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1ED0C-810F-4BB9-B236-004728365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671EB-7AE6-4C07-A2A9-DDD7CD886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D70AF-C907-4590-8321-24C4A653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3B40-0C32-4EE1-BC1A-19443A1DDB38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A0E0A-844F-4B0F-9331-4DD856F35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431CF-1DFA-4D5E-9066-9748E2DC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380-2697-4024-A1E5-D30F218881B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5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E1C98-909D-453E-A312-F853C4B9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4788E-1737-48A6-A377-A093CEC5B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DC7D1-4493-410C-927B-634E6FBD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3B40-0C32-4EE1-BC1A-19443A1DDB38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12D37-2081-4574-BD59-7763C970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2B198-0553-4C5C-B10F-D1AFED6D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380-2697-4024-A1E5-D30F218881B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3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AB2D5-B2DB-4491-AA3D-EA018573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48854-B5F1-40D9-904B-05467EA2C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5FB4-B937-4284-86C3-BE5017AC5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3B40-0C32-4EE1-BC1A-19443A1DDB38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6BCE8-8C77-4C83-8112-791C6DD9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7C3D5-BDFA-4972-A0B0-650EF07A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380-2697-4024-A1E5-D30F218881B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4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CB84-A2EA-4944-BA94-6A3F5C88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E125C-8DAC-4A58-8D3C-8B49D454B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86100-B576-4279-9C00-8CA48A29B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F44E2-D1B8-48C1-93F9-9E7EC459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3B40-0C32-4EE1-BC1A-19443A1DDB38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661AF-3F17-468A-9379-EF1C2BFB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0406D-C546-4F3C-A465-ED9DBEF4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380-2697-4024-A1E5-D30F218881B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5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1821-D62D-450C-989A-E48D8084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B2C84-FDBC-4F7A-891A-627DFECF0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040F0-E131-4E57-A99D-F26BE4DC2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616FB-9EBA-4884-8BFC-F2C330BAF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FEBCC-B8F3-464F-B48C-B4998F3B9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10F28-D05D-4CDB-B687-3C2F06D6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3B40-0C32-4EE1-BC1A-19443A1DDB38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B31A4-3B8F-4157-8B7D-5D744F82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395A-9F2F-465D-AF3F-DD324FD8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380-2697-4024-A1E5-D30F218881B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3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9760F-DA48-4445-A84D-C7059873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A338B-7052-4DD4-8831-3E2CC474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3B40-0C32-4EE1-BC1A-19443A1DDB38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3833F-103C-4F38-B333-E1354CB6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7317F-6B15-4BBA-814C-DCE4DF61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380-2697-4024-A1E5-D30F218881B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8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C2E0C-AD02-4E6C-A5A2-7EF906A1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3B40-0C32-4EE1-BC1A-19443A1DDB38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75C10-F870-4C08-8016-7DFB4B5D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B83FA-19BF-4864-9005-49AA2545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380-2697-4024-A1E5-D30F218881B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6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6814-3AEA-45D6-9DA4-587146B4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E8D7E-4A35-4A97-A7DB-CAE3B3185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A59B6-C8C1-47DF-B723-122E2BCFE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F57EE-5DAD-49C9-B818-04D203EB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3B40-0C32-4EE1-BC1A-19443A1DDB38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55C22-1645-468B-840E-60D31EEB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E64DB-34BE-408F-A34A-AEAC6578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380-2697-4024-A1E5-D30F218881B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0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35FF-F1E2-4D5A-B8EC-E69FFBB2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363EF-2BAE-4EA0-8D52-CA5560616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5057F-4267-4EA0-8C21-8D8071821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A8F6E-5288-4E3B-B8CD-00FE30C52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3B40-0C32-4EE1-BC1A-19443A1DDB38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AC8D9-440C-402F-8A91-E9803E9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F4240-BCA0-4199-AAE0-BC02B374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380-2697-4024-A1E5-D30F218881B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2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AAF48-DE75-45E8-BB9E-C135833A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12733-89B1-43ED-9D2C-9C1CDEEF6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F854D-EA1C-4035-B1A8-1AE3796D7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3B40-0C32-4EE1-BC1A-19443A1DDB38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FA28C-5212-4127-BAEB-E6F46B573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72498-291C-4417-AB38-F2E972EC2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3F380-2697-4024-A1E5-D30F218881B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8041B0-D99A-4306-9954-33CAC7FB2E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37E7C4-C5DC-4A2D-8C77-F170C6CDF839}"/>
              </a:ext>
            </a:extLst>
          </p:cNvPr>
          <p:cNvGrpSpPr/>
          <p:nvPr/>
        </p:nvGrpSpPr>
        <p:grpSpPr>
          <a:xfrm>
            <a:off x="769619" y="2491989"/>
            <a:ext cx="10652762" cy="2691691"/>
            <a:chOff x="769619" y="2445793"/>
            <a:chExt cx="10652762" cy="2691691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D58FD61A-43D0-4EA1-A6C7-37F61907E001}"/>
                </a:ext>
              </a:extLst>
            </p:cNvPr>
            <p:cNvSpPr txBox="1">
              <a:spLocks/>
            </p:cNvSpPr>
            <p:nvPr/>
          </p:nvSpPr>
          <p:spPr>
            <a:xfrm>
              <a:off x="769619" y="2445793"/>
              <a:ext cx="10652761" cy="913448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 Passage aggregation retrieval model (PARM) for dense document-to-document retrieval</a:t>
              </a:r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28636327-12EC-4D5E-B295-79C6355D1E53}"/>
                </a:ext>
              </a:extLst>
            </p:cNvPr>
            <p:cNvSpPr txBox="1">
              <a:spLocks/>
            </p:cNvSpPr>
            <p:nvPr/>
          </p:nvSpPr>
          <p:spPr>
            <a:xfrm>
              <a:off x="769620" y="4224036"/>
              <a:ext cx="10652761" cy="913448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dirty="0">
                  <a:solidFill>
                    <a:schemeClr val="accent6"/>
                  </a:solidFill>
                </a:rPr>
                <a:t>Sophia </a:t>
              </a:r>
              <a:r>
                <a:rPr lang="en-US" sz="3600" dirty="0" err="1">
                  <a:solidFill>
                    <a:schemeClr val="accent6"/>
                  </a:solidFill>
                </a:rPr>
                <a:t>Althammer</a:t>
              </a:r>
              <a:r>
                <a:rPr lang="en-US" sz="3600" dirty="0">
                  <a:solidFill>
                    <a:schemeClr val="accent6"/>
                  </a:solidFill>
                </a:rPr>
                <a:t> </a:t>
              </a:r>
            </a:p>
            <a:p>
              <a:pPr algn="ctr"/>
              <a:endParaRPr lang="en-US" sz="1800" dirty="0">
                <a:solidFill>
                  <a:schemeClr val="accent6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accent6"/>
                  </a:solidFill>
                </a:rPr>
                <a:t>sophia.althammer@tuwien.ac.at</a:t>
              </a:r>
            </a:p>
            <a:p>
              <a:pPr algn="ctr"/>
              <a:r>
                <a:rPr lang="en-US" sz="2000" dirty="0">
                  <a:solidFill>
                    <a:schemeClr val="accent6"/>
                  </a:solidFill>
                </a:rPr>
                <a:t>/</a:t>
              </a:r>
              <a:r>
                <a:rPr lang="en-US" sz="2000" dirty="0" err="1">
                  <a:solidFill>
                    <a:schemeClr val="accent6"/>
                  </a:solidFill>
                </a:rPr>
                <a:t>sophiaalthammer</a:t>
              </a:r>
              <a:endParaRPr lang="en-US" sz="2000" dirty="0">
                <a:solidFill>
                  <a:schemeClr val="accent6"/>
                </a:solidFill>
              </a:endParaRPr>
            </a:p>
            <a:p>
              <a:pPr algn="ctr"/>
              <a:endPara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8" name="Picture 2" descr="https://www.tuwien.ac.at/fileadmin/t/tuwien/downloads/cd/CD_NEU_2009/TU_Logos_2009/TU_Signet_white.gif">
            <a:extLst>
              <a:ext uri="{FF2B5EF4-FFF2-40B4-BE49-F238E27FC236}">
                <a16:creationId xmlns:a16="http://schemas.microsoft.com/office/drawing/2014/main" id="{EA8CE753-ACA4-45CF-8C72-D532EFF3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514" y="6234176"/>
            <a:ext cx="453840" cy="4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CDD6779-B394-4D64-8CB4-4D5312CE3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1683" y="5033816"/>
            <a:ext cx="253355" cy="20606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3A0180-D5D9-4830-9F81-B7389A0212FE}"/>
              </a:ext>
            </a:extLst>
          </p:cNvPr>
          <p:cNvCxnSpPr/>
          <p:nvPr/>
        </p:nvCxnSpPr>
        <p:spPr>
          <a:xfrm>
            <a:off x="12243315" y="0"/>
            <a:ext cx="0" cy="6858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Search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A23785-A2B9-453A-AD20-38BF39601C08}"/>
              </a:ext>
            </a:extLst>
          </p:cNvPr>
          <p:cNvSpPr txBox="1">
            <a:spLocks/>
          </p:cNvSpPr>
          <p:nvPr/>
        </p:nvSpPr>
        <p:spPr>
          <a:xfrm>
            <a:off x="838200" y="1952625"/>
            <a:ext cx="10986436" cy="4357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Once we have trained DPR model, we encode every passage in our collection</a:t>
            </a:r>
          </a:p>
          <a:p>
            <a:pPr lvl="1"/>
            <a:r>
              <a:rPr lang="en-US" dirty="0"/>
              <a:t>We save passages in an nearest neighbor index</a:t>
            </a:r>
          </a:p>
          <a:p>
            <a:r>
              <a:rPr lang="en-US" dirty="0"/>
              <a:t>During search we encode the query on the fly                                                  and search for nearest neighbor vectors in the passage index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604AC90-6DFC-493C-8BA7-D6DD195D9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61" y="4131468"/>
            <a:ext cx="6437881" cy="23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6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A23785-A2B9-453A-AD20-38BF39601C08}"/>
              </a:ext>
            </a:extLst>
          </p:cNvPr>
          <p:cNvSpPr txBox="1">
            <a:spLocks/>
          </p:cNvSpPr>
          <p:nvPr/>
        </p:nvSpPr>
        <p:spPr>
          <a:xfrm>
            <a:off x="838200" y="1952625"/>
            <a:ext cx="10986436" cy="4403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Dense passage retrieval models show performance gains for web search</a:t>
            </a:r>
          </a:p>
          <a:p>
            <a:endParaRPr lang="en-US" dirty="0"/>
          </a:p>
          <a:p>
            <a:r>
              <a:rPr lang="en-US" dirty="0"/>
              <a:t>Constrained setting in web search</a:t>
            </a:r>
          </a:p>
          <a:p>
            <a:pPr lvl="1"/>
            <a:r>
              <a:rPr lang="en-US" dirty="0"/>
              <a:t>Passage-to-passage retrieval</a:t>
            </a:r>
          </a:p>
          <a:p>
            <a:pPr lvl="1"/>
            <a:r>
              <a:rPr lang="en-US" dirty="0"/>
              <a:t>Great amount of training data</a:t>
            </a:r>
          </a:p>
          <a:p>
            <a:pPr lvl="1"/>
            <a:endParaRPr lang="en-US" dirty="0"/>
          </a:p>
          <a:p>
            <a:r>
              <a:rPr lang="en-US" dirty="0"/>
              <a:t>Document-to-document retrieval tasks in legal or patent domain</a:t>
            </a:r>
          </a:p>
          <a:p>
            <a:pPr lvl="1"/>
            <a:r>
              <a:rPr lang="en-US" dirty="0"/>
              <a:t>DPR not directly applicable due to limited input length of BERT</a:t>
            </a:r>
          </a:p>
          <a:p>
            <a:pPr lvl="1"/>
            <a:r>
              <a:rPr lang="en-US" dirty="0"/>
              <a:t>Small amount of training data in specific domains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2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344196-C03D-4A92-BAAD-729EB1AF38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8FD61A-43D0-4EA1-A6C7-37F61907E001}"/>
              </a:ext>
            </a:extLst>
          </p:cNvPr>
          <p:cNvSpPr txBox="1">
            <a:spLocks/>
          </p:cNvSpPr>
          <p:nvPr/>
        </p:nvSpPr>
        <p:spPr>
          <a:xfrm>
            <a:off x="769620" y="2527584"/>
            <a:ext cx="10652761" cy="91344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4D7E24"/>
                </a:solidFill>
              </a:rPr>
              <a:t>Passage Aggregation Retrieval Model (PARM)</a:t>
            </a:r>
          </a:p>
        </p:txBody>
      </p:sp>
    </p:spTree>
    <p:extLst>
      <p:ext uri="{BB962C8B-B14F-4D97-AF65-F5344CB8AC3E}">
        <p14:creationId xmlns:p14="http://schemas.microsoft.com/office/powerpoint/2010/main" val="2818195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87B003-FB36-430B-AF5C-232453D3F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propose</a:t>
            </a:r>
            <a:r>
              <a:rPr lang="de-DE" dirty="0"/>
              <a:t> Passage Aggregation Retrieval Model (PARM)                    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dense</a:t>
            </a:r>
            <a:r>
              <a:rPr lang="de-DE" dirty="0"/>
              <a:t> </a:t>
            </a:r>
            <a:r>
              <a:rPr lang="de-DE" dirty="0" err="1"/>
              <a:t>document-to-document</a:t>
            </a:r>
            <a:r>
              <a:rPr lang="de-DE" dirty="0"/>
              <a:t> </a:t>
            </a:r>
            <a:r>
              <a:rPr lang="de-DE" dirty="0" err="1"/>
              <a:t>retrieval</a:t>
            </a:r>
            <a:endParaRPr lang="de-DE" dirty="0"/>
          </a:p>
          <a:p>
            <a:pPr lvl="1"/>
            <a:r>
              <a:rPr lang="de-DE" dirty="0" err="1"/>
              <a:t>Liberates</a:t>
            </a:r>
            <a:r>
              <a:rPr lang="de-DE" dirty="0"/>
              <a:t> </a:t>
            </a:r>
            <a:r>
              <a:rPr lang="de-DE" dirty="0" err="1"/>
              <a:t>dense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limited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query</a:t>
            </a:r>
            <a:r>
              <a:rPr lang="de-DE" dirty="0"/>
              <a:t> and </a:t>
            </a:r>
            <a:r>
              <a:rPr lang="de-DE" dirty="0" err="1"/>
              <a:t>candidate</a:t>
            </a:r>
            <a:r>
              <a:rPr lang="de-DE" dirty="0"/>
              <a:t> </a:t>
            </a:r>
            <a:r>
              <a:rPr lang="de-DE" dirty="0" err="1"/>
              <a:t>document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investigate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on limited </a:t>
            </a:r>
            <a:r>
              <a:rPr lang="de-DE" dirty="0" err="1"/>
              <a:t>labelled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dense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PARM</a:t>
            </a:r>
          </a:p>
          <a:p>
            <a:pPr lvl="1"/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on paragraph-level and </a:t>
            </a:r>
            <a:r>
              <a:rPr lang="de-DE" dirty="0" err="1"/>
              <a:t>document</a:t>
            </a:r>
            <a:r>
              <a:rPr lang="de-DE" dirty="0"/>
              <a:t>-level </a:t>
            </a:r>
            <a:r>
              <a:rPr lang="de-DE" dirty="0" err="1"/>
              <a:t>labels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document-to-document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legal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retrieval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Passage Aggregation Retrieval Model (PARM)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3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87B003-FB36-430B-AF5C-232453D3F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Intuition </a:t>
            </a:r>
            <a:r>
              <a:rPr lang="de-DE" dirty="0" err="1"/>
              <a:t>slide</a:t>
            </a:r>
            <a:r>
              <a:rPr lang="de-DE" dirty="0"/>
              <a:t>: </a:t>
            </a:r>
            <a:r>
              <a:rPr lang="de-DE" dirty="0" err="1"/>
              <a:t>paragraph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paragarph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relevance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doc</a:t>
            </a:r>
            <a:r>
              <a:rPr lang="de-DE" dirty="0"/>
              <a:t> top </a:t>
            </a:r>
            <a:r>
              <a:rPr lang="de-DE" dirty="0" err="1"/>
              <a:t>doc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, </a:t>
            </a:r>
            <a:r>
              <a:rPr lang="de-DE" dirty="0" err="1"/>
              <a:t>therefore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relevance</a:t>
            </a:r>
            <a:r>
              <a:rPr lang="de-DE" dirty="0"/>
              <a:t> on </a:t>
            </a:r>
            <a:r>
              <a:rPr lang="de-DE" dirty="0" err="1"/>
              <a:t>paragarph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and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!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doc</a:t>
            </a:r>
            <a:r>
              <a:rPr lang="de-DE"/>
              <a:t>!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Passage Aggregation Retrieval Model (PARM)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8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87B003-FB36-430B-AF5C-232453D3F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Create paragraph-level </a:t>
            </a:r>
            <a:r>
              <a:rPr lang="de-DE" dirty="0" err="1"/>
              <a:t>index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 in </a:t>
            </a:r>
            <a:r>
              <a:rPr lang="de-DE" dirty="0" err="1"/>
              <a:t>corpus</a:t>
            </a:r>
            <a:endParaRPr lang="de-DE" dirty="0"/>
          </a:p>
          <a:p>
            <a:r>
              <a:rPr lang="de-DE" dirty="0"/>
              <a:t>At </a:t>
            </a:r>
            <a:r>
              <a:rPr lang="de-DE" dirty="0" err="1"/>
              <a:t>query</a:t>
            </a:r>
            <a:r>
              <a:rPr lang="de-DE" dirty="0"/>
              <a:t> time</a:t>
            </a:r>
          </a:p>
          <a:p>
            <a:pPr lvl="1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query</a:t>
            </a:r>
            <a:r>
              <a:rPr lang="de-DE" dirty="0"/>
              <a:t> </a:t>
            </a:r>
            <a:r>
              <a:rPr lang="de-DE" dirty="0" err="1"/>
              <a:t>paragraph</a:t>
            </a:r>
            <a:r>
              <a:rPr lang="de-DE" dirty="0"/>
              <a:t> q</a:t>
            </a:r>
            <a:r>
              <a:rPr lang="de-DE" baseline="-25000" dirty="0"/>
              <a:t>i</a:t>
            </a:r>
            <a:r>
              <a:rPr lang="de-DE" dirty="0"/>
              <a:t> a </a:t>
            </a:r>
            <a:r>
              <a:rPr lang="de-DE" dirty="0" err="1"/>
              <a:t>ranked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r</a:t>
            </a:r>
            <a:r>
              <a:rPr lang="de-DE" baseline="-25000" dirty="0"/>
              <a:t>i</a:t>
            </a:r>
            <a:r>
              <a:rPr lang="de-DE" dirty="0"/>
              <a:t> </a:t>
            </a:r>
            <a:r>
              <a:rPr lang="de-DE" dirty="0" err="1"/>
              <a:t>gets</a:t>
            </a:r>
            <a:r>
              <a:rPr lang="de-DE" dirty="0"/>
              <a:t> </a:t>
            </a:r>
            <a:r>
              <a:rPr lang="de-DE" dirty="0" err="1"/>
              <a:t>retrieved</a:t>
            </a:r>
            <a:r>
              <a:rPr lang="de-DE" dirty="0"/>
              <a:t> and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aggregated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ranked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q</a:t>
            </a:r>
          </a:p>
          <a:p>
            <a:endParaRPr lang="de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PARM Workflo</a:t>
            </a:r>
            <a:r>
              <a:rPr lang="en-US" dirty="0"/>
              <a:t>w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7622C8-8665-4750-B37A-CB0AF1F42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3511177"/>
            <a:ext cx="9061602" cy="327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5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ED4CF28-6F36-44FB-84FA-AFEB25480CC0}"/>
              </a:ext>
            </a:extLst>
          </p:cNvPr>
          <p:cNvGrpSpPr/>
          <p:nvPr/>
        </p:nvGrpSpPr>
        <p:grpSpPr>
          <a:xfrm>
            <a:off x="2165684" y="2520733"/>
            <a:ext cx="9783497" cy="3618354"/>
            <a:chOff x="2165684" y="2520733"/>
            <a:chExt cx="9783497" cy="361835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38CB796-6155-4DE9-8658-3EA721C68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79" y="2520733"/>
              <a:ext cx="9061602" cy="3277675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2DD91730-38BF-4337-A5AB-3FB603FF83FE}"/>
                </a:ext>
              </a:extLst>
            </p:cNvPr>
            <p:cNvSpPr/>
            <p:nvPr/>
          </p:nvSpPr>
          <p:spPr>
            <a:xfrm>
              <a:off x="2165684" y="2861411"/>
              <a:ext cx="5650030" cy="3277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0CEB01C-CDEC-4F05-93E4-448345DFD556}"/>
                </a:ext>
              </a:extLst>
            </p:cNvPr>
            <p:cNvSpPr/>
            <p:nvPr/>
          </p:nvSpPr>
          <p:spPr>
            <a:xfrm>
              <a:off x="7333648" y="3013810"/>
              <a:ext cx="731520" cy="628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7B02B75-4AF3-4162-ABD8-298A9448A582}"/>
                </a:ext>
              </a:extLst>
            </p:cNvPr>
            <p:cNvSpPr/>
            <p:nvPr/>
          </p:nvSpPr>
          <p:spPr>
            <a:xfrm>
              <a:off x="7332046" y="4205740"/>
              <a:ext cx="731520" cy="628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8214156-1CD6-4306-9F61-E47C9EFAFEB5}"/>
                </a:ext>
              </a:extLst>
            </p:cNvPr>
            <p:cNvSpPr/>
            <p:nvPr/>
          </p:nvSpPr>
          <p:spPr>
            <a:xfrm>
              <a:off x="7330439" y="5330294"/>
              <a:ext cx="731520" cy="628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0097024-B6A3-463F-87BB-E399896FFDB6}"/>
                </a:ext>
              </a:extLst>
            </p:cNvPr>
            <p:cNvSpPr/>
            <p:nvPr/>
          </p:nvSpPr>
          <p:spPr>
            <a:xfrm>
              <a:off x="9708682" y="4351315"/>
              <a:ext cx="635267" cy="297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87B003-FB36-430B-AF5C-232453D3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77514" cy="4351338"/>
          </a:xfrm>
        </p:spPr>
        <p:txBody>
          <a:bodyPr/>
          <a:lstStyle/>
          <a:p>
            <a:r>
              <a:rPr lang="de-DE" dirty="0" err="1"/>
              <a:t>Interleave</a:t>
            </a:r>
            <a:endParaRPr lang="de-DE" dirty="0"/>
          </a:p>
          <a:p>
            <a:pPr lvl="1"/>
            <a:r>
              <a:rPr lang="en-US" dirty="0"/>
              <a:t>first come the top documents from all ranked lists r</a:t>
            </a:r>
            <a:r>
              <a:rPr lang="en-US" baseline="-25000" dirty="0"/>
              <a:t>1</a:t>
            </a:r>
            <a:r>
              <a:rPr lang="en-US" dirty="0"/>
              <a:t>, .., r</a:t>
            </a:r>
            <a:r>
              <a:rPr lang="en-US" baseline="-25000" dirty="0"/>
              <a:t>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then second documents from all ranked lists</a:t>
            </a:r>
          </a:p>
          <a:p>
            <a:pPr lvl="1"/>
            <a:r>
              <a:rPr lang="en-US" dirty="0"/>
              <a:t>until the 𝑁</a:t>
            </a:r>
            <a:r>
              <a:rPr lang="en-US" dirty="0" err="1"/>
              <a:t>th</a:t>
            </a:r>
            <a:r>
              <a:rPr lang="en-US" dirty="0"/>
              <a:t> document from all ranked lists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Mean Score</a:t>
            </a:r>
          </a:p>
          <a:p>
            <a:pPr lvl="1"/>
            <a:r>
              <a:rPr lang="de-DE" dirty="0"/>
              <a:t>Take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score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all </a:t>
            </a:r>
            <a:r>
              <a:rPr lang="de-DE" dirty="0" err="1"/>
              <a:t>retrieved</a:t>
            </a:r>
            <a:r>
              <a:rPr lang="de-DE" dirty="0"/>
              <a:t> </a:t>
            </a:r>
            <a:r>
              <a:rPr lang="de-DE" dirty="0" err="1"/>
              <a:t>paragraphs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PARM Aggregation strategies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50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ED4CF28-6F36-44FB-84FA-AFEB25480CC0}"/>
              </a:ext>
            </a:extLst>
          </p:cNvPr>
          <p:cNvGrpSpPr/>
          <p:nvPr/>
        </p:nvGrpSpPr>
        <p:grpSpPr>
          <a:xfrm>
            <a:off x="2165684" y="2520733"/>
            <a:ext cx="9783497" cy="3618354"/>
            <a:chOff x="2165684" y="2520733"/>
            <a:chExt cx="9783497" cy="361835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38CB796-6155-4DE9-8658-3EA721C68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79" y="2520733"/>
              <a:ext cx="9061602" cy="3277675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2DD91730-38BF-4337-A5AB-3FB603FF83FE}"/>
                </a:ext>
              </a:extLst>
            </p:cNvPr>
            <p:cNvSpPr/>
            <p:nvPr/>
          </p:nvSpPr>
          <p:spPr>
            <a:xfrm>
              <a:off x="2165684" y="2861411"/>
              <a:ext cx="5650030" cy="3277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0CEB01C-CDEC-4F05-93E4-448345DFD556}"/>
                </a:ext>
              </a:extLst>
            </p:cNvPr>
            <p:cNvSpPr/>
            <p:nvPr/>
          </p:nvSpPr>
          <p:spPr>
            <a:xfrm>
              <a:off x="7333648" y="3013810"/>
              <a:ext cx="731520" cy="628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7B02B75-4AF3-4162-ABD8-298A9448A582}"/>
                </a:ext>
              </a:extLst>
            </p:cNvPr>
            <p:cNvSpPr/>
            <p:nvPr/>
          </p:nvSpPr>
          <p:spPr>
            <a:xfrm>
              <a:off x="7332046" y="4205740"/>
              <a:ext cx="731520" cy="628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8214156-1CD6-4306-9F61-E47C9EFAFEB5}"/>
                </a:ext>
              </a:extLst>
            </p:cNvPr>
            <p:cNvSpPr/>
            <p:nvPr/>
          </p:nvSpPr>
          <p:spPr>
            <a:xfrm>
              <a:off x="7330439" y="5330294"/>
              <a:ext cx="731520" cy="628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87B003-FB36-430B-AF5C-232453D3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77514" cy="4530725"/>
          </a:xfrm>
        </p:spPr>
        <p:txBody>
          <a:bodyPr>
            <a:normAutofit/>
          </a:bodyPr>
          <a:lstStyle/>
          <a:p>
            <a:r>
              <a:rPr lang="de-DE" dirty="0"/>
              <a:t>Count</a:t>
            </a:r>
          </a:p>
          <a:p>
            <a:pPr lvl="1"/>
            <a:r>
              <a:rPr lang="de-DE" dirty="0"/>
              <a:t>Count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occurrences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document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ranked</a:t>
            </a:r>
            <a:r>
              <a:rPr lang="de-DE" dirty="0"/>
              <a:t> </a:t>
            </a:r>
            <a:r>
              <a:rPr lang="en-US" dirty="0"/>
              <a:t>lists r</a:t>
            </a:r>
            <a:r>
              <a:rPr lang="en-US" baseline="-25000" dirty="0"/>
              <a:t>1</a:t>
            </a:r>
            <a:r>
              <a:rPr lang="en-US" dirty="0"/>
              <a:t>, .., r</a:t>
            </a:r>
            <a:r>
              <a:rPr lang="en-US" baseline="-25000" dirty="0"/>
              <a:t>N</a:t>
            </a:r>
            <a:r>
              <a:rPr lang="en-US" dirty="0"/>
              <a:t> 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err="1"/>
              <a:t>Summing</a:t>
            </a:r>
            <a:r>
              <a:rPr lang="de-DE" dirty="0"/>
              <a:t> Scores</a:t>
            </a:r>
          </a:p>
          <a:p>
            <a:pPr lvl="1"/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scores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paragraphs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occuring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ranked</a:t>
            </a:r>
            <a:r>
              <a:rPr lang="de-DE" dirty="0"/>
              <a:t> </a:t>
            </a:r>
            <a:r>
              <a:rPr lang="en-US" dirty="0"/>
              <a:t>lists r</a:t>
            </a:r>
            <a:r>
              <a:rPr lang="en-US" baseline="-25000" dirty="0"/>
              <a:t>1</a:t>
            </a:r>
            <a:r>
              <a:rPr lang="en-US" dirty="0"/>
              <a:t>, .., r</a:t>
            </a:r>
            <a:r>
              <a:rPr lang="en-US" baseline="-25000" dirty="0"/>
              <a:t>N</a:t>
            </a:r>
            <a:r>
              <a:rPr lang="en-US" dirty="0"/>
              <a:t> 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err="1"/>
              <a:t>Summing</a:t>
            </a:r>
            <a:r>
              <a:rPr lang="de-DE" dirty="0"/>
              <a:t> Integer Scores (SIS)</a:t>
            </a:r>
          </a:p>
          <a:p>
            <a:pPr lvl="1"/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integer</a:t>
            </a:r>
            <a:r>
              <a:rPr lang="de-DE" dirty="0"/>
              <a:t> score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paragraphs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occuring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ranked</a:t>
            </a:r>
            <a:r>
              <a:rPr lang="de-DE" dirty="0"/>
              <a:t> </a:t>
            </a:r>
            <a:r>
              <a:rPr lang="en-US" dirty="0"/>
              <a:t>lists r</a:t>
            </a:r>
            <a:r>
              <a:rPr lang="en-US" baseline="-25000" dirty="0"/>
              <a:t>1</a:t>
            </a:r>
            <a:r>
              <a:rPr lang="en-US" dirty="0"/>
              <a:t>, .., r</a:t>
            </a:r>
            <a:r>
              <a:rPr lang="en-US" baseline="-25000" dirty="0"/>
              <a:t>N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PARM Aggregation strategies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260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87B003-FB36-430B-AF5C-232453D3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50"/>
            <a:ext cx="10515600" cy="4530725"/>
          </a:xfrm>
        </p:spPr>
        <p:txBody>
          <a:bodyPr>
            <a:normAutofit/>
          </a:bodyPr>
          <a:lstStyle/>
          <a:p>
            <a:r>
              <a:rPr lang="de-DE" dirty="0" err="1"/>
              <a:t>Dense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trained</a:t>
            </a:r>
            <a:r>
              <a:rPr lang="de-DE" dirty="0"/>
              <a:t> on </a:t>
            </a:r>
            <a:r>
              <a:rPr lang="de-DE" dirty="0" err="1"/>
              <a:t>tuples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pPr lvl="1"/>
            <a:r>
              <a:rPr lang="de-DE" dirty="0"/>
              <a:t>A </a:t>
            </a:r>
            <a:r>
              <a:rPr lang="de-DE" dirty="0" err="1"/>
              <a:t>query</a:t>
            </a:r>
            <a:r>
              <a:rPr lang="de-DE" dirty="0"/>
              <a:t> </a:t>
            </a:r>
            <a:r>
              <a:rPr lang="de-DE" dirty="0" err="1"/>
              <a:t>passage</a:t>
            </a:r>
            <a:endParaRPr lang="de-DE" dirty="0"/>
          </a:p>
          <a:p>
            <a:pPr lvl="1"/>
            <a:r>
              <a:rPr lang="de-DE" dirty="0"/>
              <a:t>A positive </a:t>
            </a:r>
            <a:r>
              <a:rPr lang="de-DE" dirty="0" err="1"/>
              <a:t>passage</a:t>
            </a:r>
            <a:endParaRPr lang="de-DE" dirty="0"/>
          </a:p>
          <a:p>
            <a:pPr lvl="1"/>
            <a:r>
              <a:rPr lang="de-DE" dirty="0"/>
              <a:t>A negative </a:t>
            </a:r>
            <a:r>
              <a:rPr lang="de-DE" dirty="0" err="1"/>
              <a:t>passage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doc-to-doc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, but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endParaRPr lang="de-DE" dirty="0"/>
          </a:p>
          <a:p>
            <a:pPr lvl="1"/>
            <a:r>
              <a:rPr lang="de-DE" dirty="0"/>
              <a:t>Paragraph-level </a:t>
            </a:r>
            <a:r>
              <a:rPr lang="de-DE" dirty="0" err="1"/>
              <a:t>labels</a:t>
            </a:r>
            <a:endParaRPr lang="de-DE" dirty="0"/>
          </a:p>
          <a:p>
            <a:pPr lvl="1"/>
            <a:r>
              <a:rPr lang="de-DE" dirty="0" err="1"/>
              <a:t>Document</a:t>
            </a:r>
            <a:r>
              <a:rPr lang="de-DE" dirty="0"/>
              <a:t>-level </a:t>
            </a:r>
            <a:r>
              <a:rPr lang="de-DE" dirty="0" err="1"/>
              <a:t>labels</a:t>
            </a:r>
            <a:endParaRPr lang="de-DE" dirty="0"/>
          </a:p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PARM Training strategies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71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87B003-FB36-430B-AF5C-232453D3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50"/>
            <a:ext cx="4952998" cy="4631155"/>
          </a:xfrm>
        </p:spPr>
        <p:txBody>
          <a:bodyPr>
            <a:normAutofit/>
          </a:bodyPr>
          <a:lstStyle/>
          <a:p>
            <a:r>
              <a:rPr lang="de-DE" dirty="0"/>
              <a:t>Train DPR </a:t>
            </a:r>
            <a:r>
              <a:rPr lang="de-DE" dirty="0" err="1"/>
              <a:t>for</a:t>
            </a:r>
            <a:r>
              <a:rPr lang="de-DE" dirty="0"/>
              <a:t> PARM </a:t>
            </a:r>
            <a:r>
              <a:rPr lang="de-DE" dirty="0" err="1"/>
              <a:t>either</a:t>
            </a:r>
            <a:r>
              <a:rPr lang="de-DE" dirty="0"/>
              <a:t> on</a:t>
            </a:r>
          </a:p>
          <a:p>
            <a:pPr lvl="1"/>
            <a:r>
              <a:rPr lang="de-DE" dirty="0"/>
              <a:t>Paragraph-level </a:t>
            </a:r>
            <a:r>
              <a:rPr lang="de-DE" dirty="0" err="1"/>
              <a:t>labels</a:t>
            </a:r>
            <a:endParaRPr lang="de-DE" dirty="0"/>
          </a:p>
          <a:p>
            <a:pPr lvl="2"/>
            <a:r>
              <a:rPr lang="de-DE" dirty="0"/>
              <a:t>The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tuples</a:t>
            </a:r>
            <a:r>
              <a:rPr lang="de-DE" dirty="0"/>
              <a:t> </a:t>
            </a:r>
            <a:r>
              <a:rPr lang="de-DE" dirty="0" err="1"/>
              <a:t>consist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positive and negative </a:t>
            </a:r>
            <a:r>
              <a:rPr lang="de-DE" dirty="0" err="1"/>
              <a:t>samples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query</a:t>
            </a:r>
            <a:r>
              <a:rPr lang="de-DE" dirty="0"/>
              <a:t> </a:t>
            </a:r>
            <a:r>
              <a:rPr lang="de-DE" dirty="0" err="1"/>
              <a:t>paragraph</a:t>
            </a:r>
            <a:endParaRPr lang="de-DE" dirty="0"/>
          </a:p>
          <a:p>
            <a:pPr lvl="2"/>
            <a:endParaRPr lang="de-DE" dirty="0"/>
          </a:p>
          <a:p>
            <a:pPr lvl="1"/>
            <a:r>
              <a:rPr lang="de-DE" dirty="0" err="1"/>
              <a:t>Document</a:t>
            </a:r>
            <a:r>
              <a:rPr lang="de-DE" dirty="0"/>
              <a:t>-level </a:t>
            </a:r>
            <a:r>
              <a:rPr lang="de-DE" dirty="0" err="1"/>
              <a:t>labels</a:t>
            </a:r>
            <a:endParaRPr lang="de-DE" dirty="0"/>
          </a:p>
          <a:p>
            <a:pPr lvl="2"/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paragraph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positive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considered</a:t>
            </a:r>
            <a:r>
              <a:rPr lang="de-DE" dirty="0"/>
              <a:t> relevant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query</a:t>
            </a:r>
            <a:r>
              <a:rPr lang="de-DE" dirty="0"/>
              <a:t> </a:t>
            </a:r>
            <a:r>
              <a:rPr lang="de-DE" dirty="0" err="1"/>
              <a:t>paragraph</a:t>
            </a:r>
            <a:r>
              <a:rPr lang="de-DE" dirty="0"/>
              <a:t>, same </a:t>
            </a:r>
            <a:r>
              <a:rPr lang="de-DE" dirty="0" err="1"/>
              <a:t>for</a:t>
            </a:r>
            <a:r>
              <a:rPr lang="de-DE" dirty="0"/>
              <a:t> negative </a:t>
            </a:r>
            <a:r>
              <a:rPr lang="de-DE" dirty="0" err="1"/>
              <a:t>documents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PARM Training strategies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E043AB9D-0223-48F7-9F62-3FD3ECD1D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11" y="2273715"/>
            <a:ext cx="5621154" cy="2867757"/>
          </a:xfrm>
          <a:prstGeom prst="rect">
            <a:avLst/>
          </a:prstGeom>
        </p:spPr>
      </p:pic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6411A442-8214-4935-B3CC-E37AB9865878}"/>
              </a:ext>
            </a:extLst>
          </p:cNvPr>
          <p:cNvSpPr txBox="1">
            <a:spLocks/>
          </p:cNvSpPr>
          <p:nvPr/>
        </p:nvSpPr>
        <p:spPr>
          <a:xfrm>
            <a:off x="838200" y="5724499"/>
            <a:ext cx="10250104" cy="809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Leads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, but </a:t>
            </a:r>
            <a:r>
              <a:rPr lang="de-DE" dirty="0" err="1"/>
              <a:t>accurate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paragraph-level and a </a:t>
            </a:r>
            <a:r>
              <a:rPr lang="de-DE" dirty="0" err="1"/>
              <a:t>lot</a:t>
            </a:r>
            <a:r>
              <a:rPr lang="de-DE" dirty="0"/>
              <a:t>, but </a:t>
            </a:r>
            <a:r>
              <a:rPr lang="de-DE" dirty="0" err="1"/>
              <a:t>potentially</a:t>
            </a:r>
            <a:r>
              <a:rPr lang="de-DE" dirty="0"/>
              <a:t> </a:t>
            </a:r>
            <a:r>
              <a:rPr lang="de-DE" dirty="0" err="1"/>
              <a:t>noisy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-level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95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93E80C-9168-4050-BB71-3E16A7920500}"/>
              </a:ext>
            </a:extLst>
          </p:cNvPr>
          <p:cNvSpPr/>
          <p:nvPr/>
        </p:nvSpPr>
        <p:spPr>
          <a:xfrm>
            <a:off x="0" y="0"/>
            <a:ext cx="356676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1A21AC-4EC8-4293-9E89-A4328867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9620"/>
            <a:ext cx="3566766" cy="1227779"/>
          </a:xfrm>
        </p:spPr>
        <p:txBody>
          <a:bodyPr anchor="t"/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Today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4C2E53-46E5-4601-815F-8795A06A9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496" y="908344"/>
            <a:ext cx="7777504" cy="5632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Passage Aggregation Retrieval Model (PARM) for dense document-to-document retrieval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/>
              <a:t>Dense Passage Retrieval Models</a:t>
            </a:r>
            <a:endParaRPr lang="en-US" dirty="0"/>
          </a:p>
          <a:p>
            <a:pPr lvl="2"/>
            <a:r>
              <a:rPr lang="en-US" sz="2000" dirty="0"/>
              <a:t>The BERT</a:t>
            </a:r>
            <a:r>
              <a:rPr lang="en-US" sz="2000" baseline="-25000" dirty="0"/>
              <a:t>DOT</a:t>
            </a:r>
            <a:r>
              <a:rPr lang="en-US" sz="2000" dirty="0"/>
              <a:t> model</a:t>
            </a:r>
          </a:p>
          <a:p>
            <a:pPr lvl="2"/>
            <a:r>
              <a:rPr lang="en-US" sz="2000" dirty="0"/>
              <a:t>Nearest neighbor search</a:t>
            </a:r>
          </a:p>
          <a:p>
            <a:pPr marL="914400" lvl="2" indent="0">
              <a:buNone/>
            </a:pPr>
            <a:endParaRPr lang="en-US" sz="2000" dirty="0"/>
          </a:p>
          <a:p>
            <a:pPr marL="914400" lvl="2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/>
              <a:t>Passage Aggregation Retrieval Model (PARM)</a:t>
            </a:r>
            <a:endParaRPr lang="en-US" dirty="0"/>
          </a:p>
          <a:p>
            <a:pPr lvl="2"/>
            <a:r>
              <a:rPr lang="en-US" sz="2000" dirty="0"/>
              <a:t>Workflow</a:t>
            </a:r>
          </a:p>
          <a:p>
            <a:pPr lvl="2"/>
            <a:r>
              <a:rPr lang="en-US" sz="2000" dirty="0"/>
              <a:t>Experiments</a:t>
            </a:r>
          </a:p>
          <a:p>
            <a:pPr lvl="2"/>
            <a:r>
              <a:rPr lang="en-US" sz="2000" dirty="0"/>
              <a:t>Results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8A9810-261C-45EA-A31F-972E8CB65F7B}"/>
              </a:ext>
            </a:extLst>
          </p:cNvPr>
          <p:cNvSpPr/>
          <p:nvPr/>
        </p:nvSpPr>
        <p:spPr>
          <a:xfrm>
            <a:off x="4489592" y="2458608"/>
            <a:ext cx="669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D7E24"/>
                </a:solidFill>
              </a:rPr>
              <a:t>❶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3CC701-627A-4A58-AD5C-17D5ECF3935C}"/>
              </a:ext>
            </a:extLst>
          </p:cNvPr>
          <p:cNvSpPr/>
          <p:nvPr/>
        </p:nvSpPr>
        <p:spPr>
          <a:xfrm>
            <a:off x="4489592" y="4428896"/>
            <a:ext cx="669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D7E24"/>
                </a:solidFill>
              </a:rPr>
              <a:t>❷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A0DA02-ADBB-4C74-91EE-8094814FE052}"/>
              </a:ext>
            </a:extLst>
          </p:cNvPr>
          <p:cNvCxnSpPr/>
          <p:nvPr/>
        </p:nvCxnSpPr>
        <p:spPr>
          <a:xfrm>
            <a:off x="3550419" y="0"/>
            <a:ext cx="0" cy="6858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347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87B003-FB36-430B-AF5C-232453D3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50"/>
            <a:ext cx="5027141" cy="4631155"/>
          </a:xfrm>
        </p:spPr>
        <p:txBody>
          <a:bodyPr>
            <a:normAutofit/>
          </a:bodyPr>
          <a:lstStyle/>
          <a:p>
            <a:r>
              <a:rPr lang="de-DE" dirty="0"/>
              <a:t>Train </a:t>
            </a:r>
            <a:r>
              <a:rPr lang="de-DE" dirty="0" err="1"/>
              <a:t>dense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on paragraph- and </a:t>
            </a:r>
            <a:r>
              <a:rPr lang="de-DE" dirty="0" err="1"/>
              <a:t>document</a:t>
            </a:r>
            <a:r>
              <a:rPr lang="de-DE" dirty="0"/>
              <a:t>-level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legal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COLIEE </a:t>
            </a:r>
            <a:r>
              <a:rPr lang="de-DE" dirty="0" err="1"/>
              <a:t>workshop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dense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PARM on </a:t>
            </a:r>
            <a:r>
              <a:rPr lang="de-DE" dirty="0" err="1"/>
              <a:t>three</a:t>
            </a:r>
            <a:r>
              <a:rPr lang="de-DE" dirty="0"/>
              <a:t> different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collections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legal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COLIEE, FIRE AILA and </a:t>
            </a:r>
            <a:r>
              <a:rPr lang="de-DE" dirty="0" err="1"/>
              <a:t>CaseLaw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PARM Experiments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89B3EE1A-0B2C-4512-BFF1-FB3735F04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5" y="2041543"/>
            <a:ext cx="5226983" cy="293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63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87B003-FB36-430B-AF5C-232453D3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720"/>
            <a:ext cx="4496848" cy="4631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RQ1: </a:t>
            </a:r>
            <a:r>
              <a:rPr lang="de-DE" b="1" dirty="0" err="1"/>
              <a:t>Which</a:t>
            </a:r>
            <a:r>
              <a:rPr lang="de-DE" b="1" dirty="0"/>
              <a:t> </a:t>
            </a:r>
            <a:r>
              <a:rPr lang="de-DE" b="1" dirty="0" err="1"/>
              <a:t>aggregation</a:t>
            </a:r>
            <a:r>
              <a:rPr lang="de-DE" b="1" dirty="0"/>
              <a:t> </a:t>
            </a:r>
            <a:r>
              <a:rPr lang="de-DE" b="1" dirty="0" err="1"/>
              <a:t>strategy</a:t>
            </a:r>
            <a:r>
              <a:rPr lang="de-DE" b="1" dirty="0"/>
              <a:t> </a:t>
            </a:r>
            <a:r>
              <a:rPr lang="de-DE" b="1" dirty="0" err="1"/>
              <a:t>works</a:t>
            </a:r>
            <a:r>
              <a:rPr lang="de-DE" b="1" dirty="0"/>
              <a:t> </a:t>
            </a:r>
            <a:r>
              <a:rPr lang="de-DE" b="1" dirty="0" err="1"/>
              <a:t>best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PARM?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Summing</a:t>
            </a:r>
            <a:r>
              <a:rPr lang="de-DE" dirty="0"/>
              <a:t> Integer Scores (SIS)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dense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PARM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PARM RQ 1: Aggregation for PARM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F0DBA8AF-2819-41DE-9509-9CB394856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53" y="1684638"/>
            <a:ext cx="4993141" cy="4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3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87B003-FB36-430B-AF5C-232453D3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720"/>
            <a:ext cx="4722341" cy="4631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RQ2: </a:t>
            </a:r>
            <a:r>
              <a:rPr lang="en-US" b="1" dirty="0"/>
              <a:t>How effective is PARM for document-to-document retrieval?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PARM </a:t>
            </a:r>
            <a:r>
              <a:rPr lang="de-DE" dirty="0" err="1"/>
              <a:t>improves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recall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lexical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BM25 and </a:t>
            </a:r>
            <a:r>
              <a:rPr lang="de-DE" dirty="0" err="1"/>
              <a:t>dense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DPR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4364" cy="1325563"/>
          </a:xfrm>
        </p:spPr>
        <p:txBody>
          <a:bodyPr/>
          <a:lstStyle/>
          <a:p>
            <a:r>
              <a:rPr lang="en-US" dirty="0"/>
              <a:t>PARM RQ 2: PARM vs Document-level retrieval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CCE1D317-7BCC-44BC-8A55-9782FE3BB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2962" y="1861720"/>
            <a:ext cx="5262308" cy="42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57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87B003-FB36-430B-AF5C-232453D3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720"/>
            <a:ext cx="5067853" cy="4631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RQ2: </a:t>
            </a:r>
            <a:r>
              <a:rPr lang="en-US" b="1" dirty="0"/>
              <a:t>How effective is PARM for document-to-document retrieval?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PARM </a:t>
            </a:r>
            <a:r>
              <a:rPr lang="de-DE" dirty="0" err="1"/>
              <a:t>retrieves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documents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-level </a:t>
            </a:r>
            <a:r>
              <a:rPr lang="de-DE" dirty="0" err="1"/>
              <a:t>retrieval</a:t>
            </a:r>
            <a:endParaRPr lang="de-DE" dirty="0"/>
          </a:p>
          <a:p>
            <a:r>
              <a:rPr lang="de-DE" dirty="0"/>
              <a:t>PARM </a:t>
            </a:r>
            <a:r>
              <a:rPr lang="de-DE" dirty="0" err="1"/>
              <a:t>additionally</a:t>
            </a:r>
            <a:r>
              <a:rPr lang="de-DE" dirty="0"/>
              <a:t> </a:t>
            </a:r>
            <a:r>
              <a:rPr lang="de-DE" dirty="0" err="1"/>
              <a:t>retrieves</a:t>
            </a:r>
            <a:r>
              <a:rPr lang="de-DE" dirty="0"/>
              <a:t> a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relevant </a:t>
            </a:r>
            <a:r>
              <a:rPr lang="de-DE" dirty="0" err="1"/>
              <a:t>documents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4364" cy="1325563"/>
          </a:xfrm>
        </p:spPr>
        <p:txBody>
          <a:bodyPr/>
          <a:lstStyle/>
          <a:p>
            <a:r>
              <a:rPr lang="en-US" dirty="0"/>
              <a:t>PARM RQ 2: PARM vs Document-level retrieval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0D8BEF15-D825-415F-BF2D-632BD5F0B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09" y="1771047"/>
            <a:ext cx="5028791" cy="44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85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87B003-FB36-430B-AF5C-232453D3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61721"/>
            <a:ext cx="5257800" cy="4631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RQ3: </a:t>
            </a:r>
            <a:r>
              <a:rPr lang="en-US" b="1" dirty="0"/>
              <a:t>How can we train dense passage retrieval models for PARM for document-to-document retrieval most effectively?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Training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,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accurate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paragraph-level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dense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PARM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436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PARM RQ 3: Paragraph-level vs Document-level</a:t>
            </a:r>
            <a:br>
              <a:rPr lang="en-US" dirty="0"/>
            </a:br>
            <a:r>
              <a:rPr lang="en-US" dirty="0"/>
              <a:t>Labelled Training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AB8917E5-7BEF-49B9-94EB-AD1D82356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82" y="1902151"/>
            <a:ext cx="5104731" cy="28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76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87B003-FB36-430B-AF5C-232453D3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61721"/>
            <a:ext cx="4730577" cy="4631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RQ4: </a:t>
            </a:r>
            <a:r>
              <a:rPr lang="en-US" b="1" dirty="0"/>
              <a:t>Do lexical and dense retrieval methods complement each other for document-to-document retrieval?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lexical</a:t>
            </a:r>
            <a:r>
              <a:rPr lang="de-DE" dirty="0"/>
              <a:t> and </a:t>
            </a:r>
            <a:r>
              <a:rPr lang="de-DE" dirty="0" err="1"/>
              <a:t>dense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scores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highest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recall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4364" cy="1325563"/>
          </a:xfrm>
        </p:spPr>
        <p:txBody>
          <a:bodyPr>
            <a:normAutofit/>
          </a:bodyPr>
          <a:lstStyle/>
          <a:p>
            <a:r>
              <a:rPr lang="en-US" dirty="0"/>
              <a:t>PARM RQ 4: Combination of lexical and dense retrieval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E70939ED-9365-4A2D-AF00-DF36201B2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0627" y="1861721"/>
            <a:ext cx="5262308" cy="42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29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87B003-FB36-430B-AF5C-232453D3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61721"/>
            <a:ext cx="4936523" cy="4631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RQ5: </a:t>
            </a:r>
            <a:r>
              <a:rPr lang="en-US" b="1" dirty="0"/>
              <a:t>Does dense retrieval with PARM exhibit a bias towards certain paragraphs in relevant documents?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Bias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introductions</a:t>
            </a:r>
            <a:r>
              <a:rPr lang="de-DE" dirty="0"/>
              <a:t> (I) and </a:t>
            </a:r>
            <a:r>
              <a:rPr lang="de-DE" dirty="0" err="1"/>
              <a:t>summaries</a:t>
            </a:r>
            <a:r>
              <a:rPr lang="de-DE" dirty="0"/>
              <a:t> (S)</a:t>
            </a:r>
          </a:p>
          <a:p>
            <a:r>
              <a:rPr lang="de-DE" dirty="0"/>
              <a:t>Bias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diagonal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claims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4364" cy="1325563"/>
          </a:xfrm>
        </p:spPr>
        <p:txBody>
          <a:bodyPr>
            <a:normAutofit/>
          </a:bodyPr>
          <a:lstStyle/>
          <a:p>
            <a:r>
              <a:rPr lang="en-US" dirty="0"/>
              <a:t>PARM RQ 5: Bias for dense retrieval with PARM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BA6E47DC-D768-4A09-B866-92BCAB22D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7235" y="1905880"/>
            <a:ext cx="5396564" cy="42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58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Summary: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Passage Aggregation Retrieval Model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E3F7036-9515-49CA-96A3-E0E6BA9DF8D7}"/>
              </a:ext>
            </a:extLst>
          </p:cNvPr>
          <p:cNvSpPr/>
          <p:nvPr/>
        </p:nvSpPr>
        <p:spPr>
          <a:xfrm>
            <a:off x="760420" y="2191822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4D7E24"/>
                </a:solidFill>
              </a:rPr>
              <a:t>❶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737B2-3A77-4828-AD8D-6342FA28BD98}"/>
              </a:ext>
            </a:extLst>
          </p:cNvPr>
          <p:cNvSpPr/>
          <p:nvPr/>
        </p:nvSpPr>
        <p:spPr>
          <a:xfrm>
            <a:off x="760420" y="3586441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4D7E24"/>
                </a:solidFill>
              </a:rPr>
              <a:t>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4643F-5B0A-4D40-8FB6-A46374D628AF}"/>
              </a:ext>
            </a:extLst>
          </p:cNvPr>
          <p:cNvSpPr/>
          <p:nvPr/>
        </p:nvSpPr>
        <p:spPr>
          <a:xfrm>
            <a:off x="760420" y="4981059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4D7E24"/>
                </a:solidFill>
              </a:rPr>
              <a:t>❸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FF4F2D-BF56-4E57-8586-BAAB2F962CE8}"/>
              </a:ext>
            </a:extLst>
          </p:cNvPr>
          <p:cNvSpPr/>
          <p:nvPr/>
        </p:nvSpPr>
        <p:spPr>
          <a:xfrm>
            <a:off x="1490104" y="3659872"/>
            <a:ext cx="9941476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/>
              <a:t>PARM model for document-to-document retrieval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596F1D-D91B-473D-8F5D-EE9552D72BAF}"/>
              </a:ext>
            </a:extLst>
          </p:cNvPr>
          <p:cNvSpPr/>
          <p:nvPr/>
        </p:nvSpPr>
        <p:spPr>
          <a:xfrm>
            <a:off x="1490104" y="5023155"/>
            <a:ext cx="10701895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/>
              <a:t>PARM improves first stage retrieval for lexical and dense retrieval models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12C18E-780A-4D90-94A7-2DF9A7548552}"/>
              </a:ext>
            </a:extLst>
          </p:cNvPr>
          <p:cNvSpPr txBox="1">
            <a:spLocks/>
          </p:cNvSpPr>
          <p:nvPr/>
        </p:nvSpPr>
        <p:spPr>
          <a:xfrm>
            <a:off x="1490105" y="2261604"/>
            <a:ext cx="10134204" cy="483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Dense passage retrieval models improve first stage retrieval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19435-5AAD-401A-BDFB-73E0DDD1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18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6AE232-510B-48C6-B7A9-B6D109BEF3C1}"/>
              </a:ext>
            </a:extLst>
          </p:cNvPr>
          <p:cNvSpPr/>
          <p:nvPr/>
        </p:nvSpPr>
        <p:spPr>
          <a:xfrm>
            <a:off x="0" y="3470962"/>
            <a:ext cx="12192000" cy="3387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61AC49-EA83-43F3-BF5F-326F62667E0D}"/>
              </a:ext>
            </a:extLst>
          </p:cNvPr>
          <p:cNvSpPr/>
          <p:nvPr/>
        </p:nvSpPr>
        <p:spPr>
          <a:xfrm>
            <a:off x="748990" y="683062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❶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60A768-9A11-47DA-BC92-007153B2028B}"/>
              </a:ext>
            </a:extLst>
          </p:cNvPr>
          <p:cNvSpPr/>
          <p:nvPr/>
        </p:nvSpPr>
        <p:spPr>
          <a:xfrm>
            <a:off x="748990" y="1595775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❷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B41E6-35C4-4840-9C56-6CC1579FC6A4}"/>
              </a:ext>
            </a:extLst>
          </p:cNvPr>
          <p:cNvSpPr/>
          <p:nvPr/>
        </p:nvSpPr>
        <p:spPr>
          <a:xfrm>
            <a:off x="748990" y="250720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❸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98CBFA-428D-4A55-BA84-02F1D54BC0E1}"/>
              </a:ext>
            </a:extLst>
          </p:cNvPr>
          <p:cNvSpPr txBox="1">
            <a:spLocks/>
          </p:cNvSpPr>
          <p:nvPr/>
        </p:nvSpPr>
        <p:spPr>
          <a:xfrm>
            <a:off x="1" y="4724754"/>
            <a:ext cx="12151056" cy="913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4D7E24"/>
                </a:solidFill>
              </a:rPr>
              <a:t>Thank You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EA2930-005D-4EA4-936B-937925587496}"/>
              </a:ext>
            </a:extLst>
          </p:cNvPr>
          <p:cNvSpPr/>
          <p:nvPr/>
        </p:nvSpPr>
        <p:spPr>
          <a:xfrm>
            <a:off x="1478677" y="1648098"/>
            <a:ext cx="9941476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PARM model for document-to-document retrieval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D5EC134-C211-4E73-8714-863E7FD8D111}"/>
              </a:ext>
            </a:extLst>
          </p:cNvPr>
          <p:cNvSpPr txBox="1">
            <a:spLocks/>
          </p:cNvSpPr>
          <p:nvPr/>
        </p:nvSpPr>
        <p:spPr>
          <a:xfrm>
            <a:off x="1490105" y="736016"/>
            <a:ext cx="10134204" cy="483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Dense passage retrieval models improve first stage retrieval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528A1E-75A2-41C2-A7EA-22569F563844}"/>
              </a:ext>
            </a:extLst>
          </p:cNvPr>
          <p:cNvSpPr/>
          <p:nvPr/>
        </p:nvSpPr>
        <p:spPr>
          <a:xfrm>
            <a:off x="1478677" y="2559529"/>
            <a:ext cx="10701895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PARM improves first stage retrieval for lexical and dense retrieval models</a:t>
            </a:r>
          </a:p>
        </p:txBody>
      </p:sp>
    </p:spTree>
    <p:extLst>
      <p:ext uri="{BB962C8B-B14F-4D97-AF65-F5344CB8AC3E}">
        <p14:creationId xmlns:p14="http://schemas.microsoft.com/office/powerpoint/2010/main" val="3082990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7343A72-8FFF-4F26-AAFE-64AD54759133}"/>
              </a:ext>
            </a:extLst>
          </p:cNvPr>
          <p:cNvGrpSpPr/>
          <p:nvPr/>
        </p:nvGrpSpPr>
        <p:grpSpPr>
          <a:xfrm>
            <a:off x="9196453" y="0"/>
            <a:ext cx="2995547" cy="6858000"/>
            <a:chOff x="9651345" y="0"/>
            <a:chExt cx="2540655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6510A2-219F-4121-B94C-07C8A0173EFF}"/>
                </a:ext>
              </a:extLst>
            </p:cNvPr>
            <p:cNvSpPr/>
            <p:nvPr/>
          </p:nvSpPr>
          <p:spPr>
            <a:xfrm>
              <a:off x="9651346" y="0"/>
              <a:ext cx="2540654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166A11-CC06-4362-AEA0-97B412678847}"/>
                </a:ext>
              </a:extLst>
            </p:cNvPr>
            <p:cNvSpPr/>
            <p:nvPr/>
          </p:nvSpPr>
          <p:spPr>
            <a:xfrm>
              <a:off x="9651345" y="0"/>
              <a:ext cx="326292" cy="685799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</a:t>
            </a:r>
            <a:r>
              <a:rPr lang="en-US" baseline="-25000" dirty="0"/>
              <a:t>DOT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>
            <a:cxnSpLocks/>
          </p:cNvCxnSpPr>
          <p:nvPr/>
        </p:nvCxnSpPr>
        <p:spPr>
          <a:xfrm>
            <a:off x="838200" y="1573725"/>
            <a:ext cx="78631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94D127-CA43-4598-8792-7B8F56F5903B}"/>
              </a:ext>
            </a:extLst>
          </p:cNvPr>
          <p:cNvSpPr txBox="1">
            <a:spLocks/>
          </p:cNvSpPr>
          <p:nvPr/>
        </p:nvSpPr>
        <p:spPr>
          <a:xfrm>
            <a:off x="634298" y="4896317"/>
            <a:ext cx="8067002" cy="1880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A76005-CA02-42C2-AE11-F5EA452FA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58" y="1690688"/>
            <a:ext cx="2284212" cy="314034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E395A1C-8197-4353-87FE-694C76351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61" y="1599650"/>
            <a:ext cx="8707227" cy="4658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61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344196-C03D-4A92-BAAD-729EB1AF38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8FD61A-43D0-4EA1-A6C7-37F61907E001}"/>
              </a:ext>
            </a:extLst>
          </p:cNvPr>
          <p:cNvSpPr txBox="1">
            <a:spLocks/>
          </p:cNvSpPr>
          <p:nvPr/>
        </p:nvSpPr>
        <p:spPr>
          <a:xfrm>
            <a:off x="769620" y="2527584"/>
            <a:ext cx="10652761" cy="91344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4D7E24"/>
                </a:solidFill>
              </a:rPr>
              <a:t>Dense Passage Retrieval Models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214BAE-18FC-4668-9C6C-472749DF2E24}"/>
              </a:ext>
            </a:extLst>
          </p:cNvPr>
          <p:cNvSpPr txBox="1">
            <a:spLocks/>
          </p:cNvSpPr>
          <p:nvPr/>
        </p:nvSpPr>
        <p:spPr>
          <a:xfrm>
            <a:off x="769620" y="4270232"/>
            <a:ext cx="10652761" cy="91344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6"/>
                </a:solidFill>
              </a:rPr>
              <a:t>Slides by Sebastian </a:t>
            </a:r>
            <a:r>
              <a:rPr lang="en-US" sz="3600" dirty="0" err="1">
                <a:solidFill>
                  <a:schemeClr val="accent6"/>
                </a:solidFill>
              </a:rPr>
              <a:t>Hofstätter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</a:p>
          <a:p>
            <a:pPr algn="ctr"/>
            <a:endParaRPr lang="en-US" sz="1800" dirty="0">
              <a:solidFill>
                <a:schemeClr val="accent6"/>
              </a:solidFill>
            </a:endParaRPr>
          </a:p>
          <a:p>
            <a:pPr algn="ctr"/>
            <a:r>
              <a:rPr lang="en-US" sz="2000" dirty="0">
                <a:solidFill>
                  <a:schemeClr val="accent6"/>
                </a:solidFill>
              </a:rPr>
              <a:t>sebastian.hofstaetter@tuwien.ac.at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</a:rPr>
              <a:t>/</a:t>
            </a:r>
            <a:r>
              <a:rPr lang="en-US" sz="2000" dirty="0" err="1">
                <a:solidFill>
                  <a:schemeClr val="accent6"/>
                </a:solidFill>
              </a:rPr>
              <a:t>s_hofstaetter</a:t>
            </a:r>
            <a:endParaRPr lang="en-US" sz="2000" dirty="0">
              <a:solidFill>
                <a:schemeClr val="accent6"/>
              </a:solidFill>
            </a:endParaRPr>
          </a:p>
          <a:p>
            <a:pPr algn="ctr"/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78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 problem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2A9C6F-04EA-4B43-9C4B-6276F5798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25"/>
            <a:ext cx="10515600" cy="4357687"/>
          </a:xfrm>
        </p:spPr>
        <p:txBody>
          <a:bodyPr>
            <a:noAutofit/>
          </a:bodyPr>
          <a:lstStyle/>
          <a:p>
            <a:r>
              <a:rPr lang="en-US" dirty="0"/>
              <a:t>Given a </a:t>
            </a:r>
            <a:r>
              <a:rPr lang="en-US" b="1" dirty="0"/>
              <a:t>query retrieve documents </a:t>
            </a:r>
            <a:r>
              <a:rPr lang="en-US" dirty="0"/>
              <a:t>from a (large) corpus of documents which</a:t>
            </a:r>
            <a:r>
              <a:rPr lang="en-US" b="1" dirty="0"/>
              <a:t> </a:t>
            </a:r>
            <a:r>
              <a:rPr lang="en-US" dirty="0"/>
              <a:t>are</a:t>
            </a:r>
            <a:r>
              <a:rPr lang="en-US" b="1" dirty="0"/>
              <a:t> relevant to the query</a:t>
            </a:r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C4A879-E384-45C9-8F8A-625E8AE66B4F}"/>
              </a:ext>
            </a:extLst>
          </p:cNvPr>
          <p:cNvSpPr/>
          <p:nvPr/>
        </p:nvSpPr>
        <p:spPr>
          <a:xfrm>
            <a:off x="1647568" y="5634681"/>
            <a:ext cx="2932670" cy="721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197E3AC-49AB-4A86-9BFA-B14C65C57D85}"/>
              </a:ext>
            </a:extLst>
          </p:cNvPr>
          <p:cNvSpPr/>
          <p:nvPr/>
        </p:nvSpPr>
        <p:spPr>
          <a:xfrm>
            <a:off x="5539946" y="5697305"/>
            <a:ext cx="4188940" cy="659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C8E5CB5-1366-4623-AA79-83F174FAF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2" y="3103246"/>
            <a:ext cx="8476734" cy="302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retrieval pipeline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2A9C6F-04EA-4B43-9C4B-6276F5798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25"/>
            <a:ext cx="10515600" cy="4357687"/>
          </a:xfrm>
        </p:spPr>
        <p:txBody>
          <a:bodyPr>
            <a:noAutofit/>
          </a:bodyPr>
          <a:lstStyle/>
          <a:p>
            <a:r>
              <a:rPr lang="en-US" dirty="0"/>
              <a:t>Given a query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First stage retrieval from whole corpus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Re-ranking of Top N retrieved documents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D04D02-3249-446E-AB1D-48214BDA9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5" y="3421841"/>
            <a:ext cx="9654747" cy="2936069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29155648-467F-4E2D-B00E-A0BE26D8F562}"/>
              </a:ext>
            </a:extLst>
          </p:cNvPr>
          <p:cNvSpPr/>
          <p:nvPr/>
        </p:nvSpPr>
        <p:spPr>
          <a:xfrm>
            <a:off x="1647568" y="4333103"/>
            <a:ext cx="2932670" cy="1235675"/>
          </a:xfrm>
          <a:prstGeom prst="rect">
            <a:avLst/>
          </a:prstGeom>
          <a:solidFill>
            <a:srgbClr val="E4B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First Stage Retriever</a:t>
            </a:r>
            <a:endParaRPr lang="de-AT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421FA7D-EC9E-4F75-BE55-EFC0BE711A36}"/>
              </a:ext>
            </a:extLst>
          </p:cNvPr>
          <p:cNvSpPr/>
          <p:nvPr/>
        </p:nvSpPr>
        <p:spPr>
          <a:xfrm>
            <a:off x="5902411" y="4280275"/>
            <a:ext cx="3612292" cy="1296741"/>
          </a:xfrm>
          <a:prstGeom prst="rect">
            <a:avLst/>
          </a:prstGeom>
          <a:solidFill>
            <a:srgbClr val="78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Second Stage Re-Ranking</a:t>
            </a:r>
            <a:endParaRPr lang="de-AT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C4A879-E384-45C9-8F8A-625E8AE66B4F}"/>
              </a:ext>
            </a:extLst>
          </p:cNvPr>
          <p:cNvSpPr/>
          <p:nvPr/>
        </p:nvSpPr>
        <p:spPr>
          <a:xfrm>
            <a:off x="1647568" y="5634681"/>
            <a:ext cx="2932670" cy="721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197E3AC-49AB-4A86-9BFA-B14C65C57D85}"/>
              </a:ext>
            </a:extLst>
          </p:cNvPr>
          <p:cNvSpPr/>
          <p:nvPr/>
        </p:nvSpPr>
        <p:spPr>
          <a:xfrm>
            <a:off x="5539946" y="5697305"/>
            <a:ext cx="4188940" cy="659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156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first stage retrieval with BM25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2A9C6F-04EA-4B43-9C4B-6276F5798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25"/>
            <a:ext cx="10986436" cy="4357687"/>
          </a:xfrm>
        </p:spPr>
        <p:txBody>
          <a:bodyPr>
            <a:noAutofit/>
          </a:bodyPr>
          <a:lstStyle/>
          <a:p>
            <a:r>
              <a:rPr lang="en-US" dirty="0"/>
              <a:t>Traditional first stage retrieval is done with lexical matching using BM25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400C45A-2841-4729-8477-7D41C3B37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23" y="2896934"/>
            <a:ext cx="9360883" cy="34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retrieval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2A9C6F-04EA-4B43-9C4B-6276F5798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25"/>
            <a:ext cx="10986436" cy="4357687"/>
          </a:xfrm>
        </p:spPr>
        <p:txBody>
          <a:bodyPr>
            <a:noAutofit/>
          </a:bodyPr>
          <a:lstStyle/>
          <a:p>
            <a:r>
              <a:rPr lang="en-US" dirty="0"/>
              <a:t>Dense retrieval replaces the traditional first stage</a:t>
            </a:r>
          </a:p>
          <a:p>
            <a:pPr lvl="1"/>
            <a:r>
              <a:rPr lang="en-US" dirty="0"/>
              <a:t>Using a neural encoder &amp; nearest neighbor vector index</a:t>
            </a:r>
          </a:p>
          <a:p>
            <a:pPr lvl="1"/>
            <a:r>
              <a:rPr lang="en-US" dirty="0"/>
              <a:t>Can be used as part of a larger pipeline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413C087-3C20-4A7E-B9C4-D77ABB26F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4" y="3357108"/>
            <a:ext cx="9407611" cy="28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5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Retrieval Lifecycle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2A9C6F-04EA-4B43-9C4B-6276F5798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25"/>
            <a:ext cx="10986436" cy="4357687"/>
          </a:xfrm>
        </p:spPr>
        <p:txBody>
          <a:bodyPr>
            <a:noAutofit/>
          </a:bodyPr>
          <a:lstStyle/>
          <a:p>
            <a:r>
              <a:rPr lang="en-US" dirty="0"/>
              <a:t>3 major phases in the dense retrieval lifecycle</a:t>
            </a:r>
          </a:p>
          <a:p>
            <a:pPr lvl="1"/>
            <a:r>
              <a:rPr lang="en-US" dirty="0"/>
              <a:t>Each comes with several complex choices and required techniques</a:t>
            </a:r>
          </a:p>
          <a:p>
            <a:pPr lvl="1"/>
            <a:r>
              <a:rPr lang="en-US" dirty="0"/>
              <a:t>Could skip       if we use a pre-trained model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A96BC673-3EED-4A1E-B20A-BCB999EE19EC}"/>
              </a:ext>
            </a:extLst>
          </p:cNvPr>
          <p:cNvSpPr/>
          <p:nvPr/>
        </p:nvSpPr>
        <p:spPr>
          <a:xfrm>
            <a:off x="2845925" y="2782326"/>
            <a:ext cx="532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D7E24"/>
                </a:solidFill>
              </a:rPr>
              <a:t>❶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ED5F5E-90ED-43B4-B4AC-33C2F1FBE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294234"/>
            <a:ext cx="10002729" cy="301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FB52-E307-4358-893B-C67B32AB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</a:t>
            </a:r>
            <a:r>
              <a:rPr lang="en-US" baseline="-25000" dirty="0"/>
              <a:t>DOT</a:t>
            </a:r>
            <a:r>
              <a:rPr lang="en-US" dirty="0"/>
              <a:t> Model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852EA-B761-41DA-B1E1-C723177D5355}"/>
              </a:ext>
            </a:extLst>
          </p:cNvPr>
          <p:cNvCxnSpPr/>
          <p:nvPr/>
        </p:nvCxnSpPr>
        <p:spPr>
          <a:xfrm>
            <a:off x="838200" y="1573725"/>
            <a:ext cx="10515600" cy="0"/>
          </a:xfrm>
          <a:prstGeom prst="line">
            <a:avLst/>
          </a:prstGeom>
          <a:ln w="19050">
            <a:solidFill>
              <a:srgbClr val="4D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8B71-4316-472A-B94D-29CB290C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92DE-3AC2-4912-AF75-4941030FB869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2A9C6F-04EA-4B43-9C4B-6276F5798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952625"/>
            <a:ext cx="5621154" cy="4357687"/>
          </a:xfrm>
        </p:spPr>
        <p:txBody>
          <a:bodyPr>
            <a:noAutofit/>
          </a:bodyPr>
          <a:lstStyle/>
          <a:p>
            <a:r>
              <a:rPr lang="en-US" dirty="0"/>
              <a:t>Passages and queries are compressed into a single vector</a:t>
            </a:r>
          </a:p>
          <a:p>
            <a:pPr lvl="1"/>
            <a:r>
              <a:rPr lang="en-US" dirty="0"/>
              <a:t>Passages are completely independent -&gt; moves most computation into the indexing phase</a:t>
            </a:r>
          </a:p>
          <a:p>
            <a:pPr lvl="1"/>
            <a:r>
              <a:rPr lang="en-US" dirty="0"/>
              <a:t>Only need query encoding at runtime</a:t>
            </a:r>
          </a:p>
          <a:p>
            <a:r>
              <a:rPr lang="en-US" dirty="0"/>
              <a:t>Relevance is scored with a           dot-product</a:t>
            </a:r>
          </a:p>
          <a:p>
            <a:pPr lvl="1"/>
            <a:r>
              <a:rPr lang="en-US" dirty="0"/>
              <a:t>Cosine-sim variants also exist</a:t>
            </a:r>
          </a:p>
          <a:p>
            <a:pPr lvl="1"/>
            <a:r>
              <a:rPr lang="en-US" dirty="0"/>
              <a:t>This allows easy use of an (approximate) nearest neighbor index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63A806-77B3-4B90-BBC0-C07D7DF27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0" y="2416518"/>
            <a:ext cx="5621154" cy="286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85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7.7|1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1081</Words>
  <Application>Microsoft Office PowerPoint</Application>
  <PresentationFormat>Breitbild</PresentationFormat>
  <Paragraphs>221</Paragraphs>
  <Slides>29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PowerPoint-Präsentation</vt:lpstr>
      <vt:lpstr>Today</vt:lpstr>
      <vt:lpstr>PowerPoint-Präsentation</vt:lpstr>
      <vt:lpstr>Information retrieval problem</vt:lpstr>
      <vt:lpstr>General retrieval pipeline</vt:lpstr>
      <vt:lpstr>Traditional first stage retrieval with BM25</vt:lpstr>
      <vt:lpstr>Dense retrieval</vt:lpstr>
      <vt:lpstr>Dense Retrieval Lifecycle</vt:lpstr>
      <vt:lpstr>BERTDOT Model</vt:lpstr>
      <vt:lpstr>Nearest Neighbor Search</vt:lpstr>
      <vt:lpstr>Limitations</vt:lpstr>
      <vt:lpstr>PowerPoint-Präsentation</vt:lpstr>
      <vt:lpstr>Passage Aggregation Retrieval Model (PARM)</vt:lpstr>
      <vt:lpstr>Passage Aggregation Retrieval Model (PARM)</vt:lpstr>
      <vt:lpstr>PARM Workflow</vt:lpstr>
      <vt:lpstr>PARM Aggregation strategies</vt:lpstr>
      <vt:lpstr>PARM Aggregation strategies</vt:lpstr>
      <vt:lpstr>PARM Training strategies</vt:lpstr>
      <vt:lpstr>PARM Training strategies</vt:lpstr>
      <vt:lpstr>PARM Experiments</vt:lpstr>
      <vt:lpstr>PARM RQ 1: Aggregation for PARM</vt:lpstr>
      <vt:lpstr>PARM RQ 2: PARM vs Document-level retrieval</vt:lpstr>
      <vt:lpstr>PARM RQ 2: PARM vs Document-level retrieval</vt:lpstr>
      <vt:lpstr>PARM RQ 3: Paragraph-level vs Document-level Labelled Training</vt:lpstr>
      <vt:lpstr>PARM RQ 4: Combination of lexical and dense retrieval</vt:lpstr>
      <vt:lpstr>PARM RQ 5: Bias for dense retrieval with PARM</vt:lpstr>
      <vt:lpstr>Summary: Passage Aggregation Retrieval Model</vt:lpstr>
      <vt:lpstr>PowerPoint-Präsentation</vt:lpstr>
      <vt:lpstr>BERTDOT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 Specific Applications</dc:title>
  <dc:creator>Sebastian Hofstätter</dc:creator>
  <cp:lastModifiedBy>Althammer, Sophia</cp:lastModifiedBy>
  <cp:revision>79</cp:revision>
  <dcterms:created xsi:type="dcterms:W3CDTF">2018-09-23T08:46:23Z</dcterms:created>
  <dcterms:modified xsi:type="dcterms:W3CDTF">2021-06-10T06:22:12Z</dcterms:modified>
</cp:coreProperties>
</file>